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640" autoAdjust="0"/>
  </p:normalViewPr>
  <p:slideViewPr>
    <p:cSldViewPr snapToGrid="0" snapToObjects="1">
      <p:cViewPr>
        <p:scale>
          <a:sx n="100" d="100"/>
          <a:sy n="100" d="100"/>
        </p:scale>
        <p:origin x="-17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EAC35-EF63-0D49-BED1-43E8F07552ED}" type="datetimeFigureOut">
              <a:rPr lang="en-US" smtClean="0"/>
              <a:t>8/22/16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BF051-4D2C-0744-8D3E-B0B5AD21B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92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BF051-4D2C-0744-8D3E-B0B5AD21B7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3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Overall accuracy on unseen dat</a:t>
            </a:r>
            <a:r>
              <a:rPr lang="en-US" baseline="0" dirty="0" smtClean="0"/>
              <a:t>a is 77% (regardless of # of folds???) </a:t>
            </a:r>
            <a:r>
              <a:rPr lang="en-US" baseline="0" dirty="0" smtClean="0">
                <a:sym typeface="Wingdings"/>
              </a:rPr>
              <a:t> could do better, explains why other researchers had better results with Neural Networks or Ross Quinlan new decision tree model (C5.0)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BF051-4D2C-0744-8D3E-B0B5AD21B7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97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23" y="739588"/>
            <a:ext cx="36576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4" y="1816100"/>
            <a:ext cx="3657600" cy="38227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" y="187452"/>
            <a:ext cx="853665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124" y="1828800"/>
            <a:ext cx="4474539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6124" y="6288741"/>
            <a:ext cx="1887537" cy="365125"/>
          </a:xfrm>
        </p:spPr>
        <p:txBody>
          <a:bodyPr/>
          <a:lstStyle/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399" y="6288741"/>
            <a:ext cx="26759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412" y="1828800"/>
            <a:ext cx="3657600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034" y="4827493"/>
            <a:ext cx="7559977" cy="1220881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8646" y="779463"/>
            <a:ext cx="1358153" cy="5268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779464"/>
            <a:ext cx="6170613" cy="526891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8541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0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0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1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779462" y="3991816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77946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77946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189707" y="189707"/>
            <a:ext cx="8764587" cy="6478587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1700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288741"/>
            <a:ext cx="1887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CA85CF1-76EF-254D-8425-4DC66AD1D71E}" type="datetimeFigureOut">
              <a:rPr lang="en-US" smtClean="0"/>
              <a:t>8/22/16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4615" y="6288741"/>
            <a:ext cx="523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411" y="219635"/>
            <a:ext cx="493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A638D8A3-2047-B548-8015-EA9C8382CF1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Excel_Sheet1.xlsx"/><Relationship Id="rId5" Type="http://schemas.openxmlformats.org/officeDocument/2006/relationships/image" Target="../media/image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Microsoft_Excel_Sheet2.xlsx"/><Relationship Id="rId5" Type="http://schemas.openxmlformats.org/officeDocument/2006/relationships/image" Target="../media/image1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Predicting Bank Marketing Response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E.J. Ogle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2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Marketing in Banking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Direct</a:t>
            </a:r>
            <a:r>
              <a:rPr lang="en-US" dirty="0" smtClean="0"/>
              <a:t>: Universe of responders narrowed down to those most likely to purchase good/service, then marketed to</a:t>
            </a:r>
          </a:p>
          <a:p>
            <a:r>
              <a:rPr lang="en-US" dirty="0" smtClean="0"/>
              <a:t>Distinctions along geo- and demographic lines, credit history info</a:t>
            </a:r>
          </a:p>
          <a:p>
            <a:r>
              <a:rPr lang="en-US" dirty="0" smtClean="0"/>
              <a:t>Dimension reduction</a:t>
            </a:r>
          </a:p>
          <a:p>
            <a:r>
              <a:rPr lang="en-US" dirty="0" smtClean="0"/>
              <a:t>Did customer purchase/respond in the end? Y/N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8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</a:t>
            </a:r>
            <a:r>
              <a:rPr lang="en-US" dirty="0"/>
              <a:t>set compiled by S. Moro, P. Cortez and P. </a:t>
            </a:r>
            <a:r>
              <a:rPr lang="en-US" dirty="0" smtClean="0"/>
              <a:t>Rita for “A </a:t>
            </a:r>
            <a:r>
              <a:rPr lang="en-US" dirty="0"/>
              <a:t>Data-Driven Approach to Predict the Success of Bank </a:t>
            </a:r>
            <a:r>
              <a:rPr lang="en-US" dirty="0" smtClean="0"/>
              <a:t>Telemarketing” (2014)</a:t>
            </a:r>
          </a:p>
          <a:p>
            <a:pPr lvl="1"/>
            <a:r>
              <a:rPr lang="en-US" dirty="0" smtClean="0"/>
              <a:t>May 2008 to Nov 2010</a:t>
            </a:r>
          </a:p>
          <a:p>
            <a:pPr lvl="1"/>
            <a:r>
              <a:rPr lang="en-US" dirty="0" smtClean="0"/>
              <a:t>41,188 observations</a:t>
            </a:r>
          </a:p>
          <a:p>
            <a:pPr lvl="1"/>
            <a:r>
              <a:rPr lang="en-US" dirty="0" smtClean="0"/>
              <a:t>20 attributes (original set contained 150</a:t>
            </a:r>
          </a:p>
          <a:p>
            <a:pPr lvl="1"/>
            <a:r>
              <a:rPr lang="en-US" dirty="0" smtClean="0"/>
              <a:t>Unbalanced</a:t>
            </a:r>
          </a:p>
          <a:p>
            <a:pPr marL="282575" lvl="1" indent="0">
              <a:buNone/>
            </a:pPr>
            <a:endParaRPr lang="en-US" dirty="0" smtClean="0"/>
          </a:p>
          <a:p>
            <a:pPr marL="282575" lvl="1" indent="0">
              <a:buNone/>
            </a:pPr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44943"/>
              </p:ext>
            </p:extLst>
          </p:nvPr>
        </p:nvGraphicFramePr>
        <p:xfrm>
          <a:off x="1524000" y="4533900"/>
          <a:ext cx="6096000" cy="741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Purchase (“y”)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36548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43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687283"/>
              </p:ext>
            </p:extLst>
          </p:nvPr>
        </p:nvGraphicFramePr>
        <p:xfrm>
          <a:off x="1936750" y="1581150"/>
          <a:ext cx="52705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Worksheet" r:id="rId4" imgW="5270500" imgH="4203700" progId="Excel.Sheet.12">
                  <p:embed/>
                </p:oleObj>
              </mc:Choice>
              <mc:Fallback>
                <p:oleObj name="Worksheet" r:id="rId4" imgW="5270500" imgH="4203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36750" y="1581150"/>
                        <a:ext cx="5270500" cy="420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– Dictionary &amp; Type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84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ge_H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003300"/>
            <a:ext cx="3962400" cy="2641600"/>
          </a:xfrm>
          <a:prstGeom prst="rect">
            <a:avLst/>
          </a:prstGeom>
        </p:spPr>
      </p:pic>
      <p:pic>
        <p:nvPicPr>
          <p:cNvPr id="5" name="Picture 4" descr="Age_Hist_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50" y="1003300"/>
            <a:ext cx="3981450" cy="2654300"/>
          </a:xfrm>
          <a:prstGeom prst="rect">
            <a:avLst/>
          </a:prstGeom>
        </p:spPr>
      </p:pic>
      <p:pic>
        <p:nvPicPr>
          <p:cNvPr id="6" name="Picture 5" descr="Outcome_freq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25" y="3771900"/>
            <a:ext cx="3968750" cy="27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utcome_Freq_jo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12800"/>
            <a:ext cx="6362700" cy="4241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3200" y="5473700"/>
            <a:ext cx="596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Sample population titled heavily towards administrative, blue-collar, and technician workers; additional analysis required for sampling methods, bias in responder demographics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51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270863"/>
              </p:ext>
            </p:extLst>
          </p:nvPr>
        </p:nvGraphicFramePr>
        <p:xfrm>
          <a:off x="1480150" y="276098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Basic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CV (10)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89.80%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89.73%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89.82%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82.32%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9463" y="1425388"/>
            <a:ext cx="7583487" cy="1044388"/>
          </a:xfrm>
        </p:spPr>
        <p:txBody>
          <a:bodyPr/>
          <a:lstStyle/>
          <a:p>
            <a:pPr algn="ctr"/>
            <a:r>
              <a:rPr lang="en-US" dirty="0" smtClean="0"/>
              <a:t>Logistic Regression Accuracy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0400" y="5562600"/>
            <a:ext cx="5378450" cy="4751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dirty="0" smtClean="0"/>
              <a:t>60/40 split between Train and Test</a:t>
            </a:r>
            <a:endParaRPr lang="en-US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827063"/>
              </p:ext>
            </p:extLst>
          </p:nvPr>
        </p:nvGraphicFramePr>
        <p:xfrm>
          <a:off x="1480150" y="3949700"/>
          <a:ext cx="613985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Worksheet" r:id="rId4" imgW="4965700" imgH="1346200" progId="Excel.Sheet.12">
                  <p:embed/>
                </p:oleObj>
              </mc:Choice>
              <mc:Fallback>
                <p:oleObj name="Worksheet" r:id="rId4" imgW="49657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0150" y="3949700"/>
                        <a:ext cx="6139850" cy="151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975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ROC, Cross </a:t>
            </a:r>
            <a:r>
              <a:rPr lang="en-US" dirty="0"/>
              <a:t>V</a:t>
            </a:r>
            <a:r>
              <a:rPr lang="en-US" dirty="0" smtClean="0"/>
              <a:t>al with 5 folds</a:t>
            </a:r>
            <a:endParaRPr lang="en-US" dirty="0"/>
          </a:p>
        </p:txBody>
      </p:sp>
      <p:pic>
        <p:nvPicPr>
          <p:cNvPr id="4" name="Content Placeholder 3" descr="figure_1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" b="276"/>
          <a:stretch>
            <a:fillRect/>
          </a:stretch>
        </p:blipFill>
        <p:spPr>
          <a:xfrm>
            <a:off x="1563007" y="1560459"/>
            <a:ext cx="6002158" cy="4476804"/>
          </a:xfrm>
        </p:spPr>
      </p:pic>
    </p:spTree>
    <p:extLst>
      <p:ext uri="{BB962C8B-B14F-4D97-AF65-F5344CB8AC3E}">
        <p14:creationId xmlns:p14="http://schemas.microsoft.com/office/powerpoint/2010/main" val="72421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9" y="1638299"/>
            <a:ext cx="4250265" cy="3187699"/>
          </a:xfrm>
          <a:prstGeom prst="rect">
            <a:avLst/>
          </a:prstGeom>
        </p:spPr>
      </p:pic>
      <p:pic>
        <p:nvPicPr>
          <p:cNvPr id="5" name="Picture 4" descr="CMnor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33" y="1638300"/>
            <a:ext cx="4250266" cy="31876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2900" y="915432"/>
            <a:ext cx="614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Confusion Matrices: With &amp; Without Normalization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34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volution">
  <a:themeElements>
    <a:clrScheme name="Re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Revolution.thmx</Template>
  <TotalTime>219</TotalTime>
  <Words>231</Words>
  <Application>Microsoft Macintosh PowerPoint</Application>
  <PresentationFormat>On-screen Show (4:3)</PresentationFormat>
  <Paragraphs>35</Paragraphs>
  <Slides>9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Revolution</vt:lpstr>
      <vt:lpstr>Worksheet</vt:lpstr>
      <vt:lpstr>Predicting Bank Marketing Response</vt:lpstr>
      <vt:lpstr>Direct Marketing in Banking</vt:lpstr>
      <vt:lpstr>Data </vt:lpstr>
      <vt:lpstr>Data – Dictionary &amp; Type</vt:lpstr>
      <vt:lpstr>PowerPoint Presentation</vt:lpstr>
      <vt:lpstr>PowerPoint Presentation</vt:lpstr>
      <vt:lpstr>Logistic Regression Accuracy</vt:lpstr>
      <vt:lpstr>ROC, Cross Val with 5 folds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Bank Marketing Response</dc:title>
  <dc:creator>Edmon Ogle</dc:creator>
  <cp:lastModifiedBy>Edmon Ogle</cp:lastModifiedBy>
  <cp:revision>27</cp:revision>
  <dcterms:created xsi:type="dcterms:W3CDTF">2016-08-11T17:36:21Z</dcterms:created>
  <dcterms:modified xsi:type="dcterms:W3CDTF">2016-08-23T00:32:02Z</dcterms:modified>
</cp:coreProperties>
</file>